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عنوان اسلاید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/>
              <a:t>برای ویرایش نسخه اصلی سبک زیرنویس کلیک کنید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 متن عمود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عمودی و 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 محتو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سربرگ بخ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دو محتو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یس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تنه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خال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ا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تصویر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r" defTabSz="914400" rtl="1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DD79F6-A699-484E-BF9B-1DA726C1F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2674" y="2091264"/>
            <a:ext cx="7615925" cy="1337736"/>
          </a:xfrm>
        </p:spPr>
        <p:txBody>
          <a:bodyPr/>
          <a:lstStyle/>
          <a:p>
            <a:r>
              <a:rPr lang="fa-IR"/>
              <a:t>بسم الله</a:t>
            </a:r>
          </a:p>
        </p:txBody>
      </p:sp>
      <p:sp>
        <p:nvSpPr>
          <p:cNvPr id="3" name="زیر نویس 2">
            <a:extLst>
              <a:ext uri="{FF2B5EF4-FFF2-40B4-BE49-F238E27FC236}">
                <a16:creationId xmlns:a16="http://schemas.microsoft.com/office/drawing/2014/main" id="{F9B3B984-827A-714D-A29E-C5F4BE285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562099" y="3606257"/>
            <a:ext cx="9366691" cy="1075805"/>
          </a:xfrm>
        </p:spPr>
        <p:txBody>
          <a:bodyPr/>
          <a:lstStyle/>
          <a:p>
            <a:r>
              <a:rPr lang="fa-IR" dirty="0"/>
              <a:t>آموزش ترویج تغذیه با شیر مادر </a:t>
            </a:r>
            <a:br>
              <a:rPr lang="fa-IR" dirty="0"/>
            </a:br>
            <a:r>
              <a:rPr lang="fa-IR" dirty="0"/>
              <a:t>تهیه و تنظیم : خانم م-قدسی</a:t>
            </a:r>
            <a:br>
              <a:rPr lang="fa-IR" dirty="0"/>
            </a:br>
            <a:r>
              <a:rPr lang="fa-IR" dirty="0"/>
              <a:t>کارشناس مامایی و مشاور شیر بیمارستان علی ابن ابیطالب (ع)</a:t>
            </a:r>
          </a:p>
        </p:txBody>
      </p:sp>
    </p:spTree>
    <p:extLst>
      <p:ext uri="{BB962C8B-B14F-4D97-AF65-F5344CB8AC3E}">
        <p14:creationId xmlns:p14="http://schemas.microsoft.com/office/powerpoint/2010/main" val="503616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F9B506-141F-0F4F-92C3-57AEF6E23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1944"/>
          </a:xfrm>
        </p:spPr>
        <p:txBody>
          <a:bodyPr>
            <a:normAutofit fontScale="90000"/>
          </a:bodyPr>
          <a:lstStyle/>
          <a:p>
            <a:endParaRPr lang="fa-IR" dirty="0"/>
          </a:p>
        </p:txBody>
      </p:sp>
      <p:sp>
        <p:nvSpPr>
          <p:cNvPr id="5" name="نگهدارنده مکان متن 4">
            <a:extLst>
              <a:ext uri="{FF2B5EF4-FFF2-40B4-BE49-F238E27FC236}">
                <a16:creationId xmlns:a16="http://schemas.microsoft.com/office/drawing/2014/main" id="{0CF1CA9E-746E-F049-8E10-E511A3BD8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901703"/>
            <a:ext cx="4754880" cy="1464762"/>
          </a:xfrm>
        </p:spPr>
        <p:txBody>
          <a:bodyPr>
            <a:normAutofit fontScale="92500" lnSpcReduction="20000"/>
          </a:bodyPr>
          <a:lstStyle/>
          <a:p>
            <a:r>
              <a:rPr lang="fa-IR" sz="3500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اهمیت تغذیه مکرر بر اساس میل و تقاضا</a:t>
            </a:r>
            <a:endParaRPr lang="en-US" sz="3500" dirty="0">
              <a:solidFill>
                <a:schemeClr val="accent2">
                  <a:lumMod val="75000"/>
                </a:schemeClr>
              </a:solidFill>
              <a:effectLst/>
              <a:latin typeface="Times New Roman"/>
              <a:ea typeface="Times New Roman"/>
              <a:cs typeface="+mj-cs"/>
            </a:endParaRPr>
          </a:p>
          <a:p>
            <a:endParaRPr lang="fa-IR" dirty="0"/>
          </a:p>
        </p:txBody>
      </p:sp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66C512A4-507C-B241-884F-513A4B97D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>
            <a:normAutofit/>
          </a:bodyPr>
          <a:lstStyle/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جریان شیر مادر زودتر و سریع تر برقرار می شود .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مشکلات کمتری نظیر احتقان پستان برای مادر بوجود می آید.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وزن گیری مناسب نوزاد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افزایش شیرمادر</a:t>
            </a:r>
            <a:endParaRPr lang="en-US" sz="2400" dirty="0">
              <a:effectLst/>
              <a:latin typeface="Calibri" panose="020F0502020204030204" pitchFamily="34" charset="0"/>
              <a:ea typeface="Times New Roman"/>
              <a:cs typeface="+mj-cs"/>
            </a:endParaRPr>
          </a:p>
          <a:p>
            <a:endParaRPr lang="fa-IR" dirty="0"/>
          </a:p>
        </p:txBody>
      </p:sp>
      <p:sp>
        <p:nvSpPr>
          <p:cNvPr id="6" name="نگهدارنده مکان متن 5">
            <a:extLst>
              <a:ext uri="{FF2B5EF4-FFF2-40B4-BE49-F238E27FC236}">
                <a16:creationId xmlns:a16="http://schemas.microsoft.com/office/drawing/2014/main" id="{1C1E98B0-EB7E-5F47-8BEA-9F20908E9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1184223"/>
            <a:ext cx="4754880" cy="925423"/>
          </a:xfrm>
        </p:spPr>
        <p:txBody>
          <a:bodyPr>
            <a:normAutofit fontScale="92500" lnSpcReduction="20000"/>
          </a:bodyPr>
          <a:lstStyle/>
          <a:p>
            <a:r>
              <a:rPr lang="fa-IR" sz="3600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/>
                <a:cs typeface="+mj-cs"/>
              </a:rPr>
              <a:t>راه های اطمینان از کفایت شیر</a:t>
            </a:r>
            <a:endParaRPr lang="en-US" sz="36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/>
              <a:cs typeface="+mj-cs"/>
            </a:endParaRPr>
          </a:p>
          <a:p>
            <a:endParaRPr lang="fa-IR" dirty="0"/>
          </a:p>
        </p:txBody>
      </p:sp>
      <p:sp>
        <p:nvSpPr>
          <p:cNvPr id="4" name="نگهدارنده مکان محتوا 3">
            <a:extLst>
              <a:ext uri="{FF2B5EF4-FFF2-40B4-BE49-F238E27FC236}">
                <a16:creationId xmlns:a16="http://schemas.microsoft.com/office/drawing/2014/main" id="{261D6BFB-3C6A-2F4A-87DD-10BCFD6CA3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Low" rtl="1"/>
            <a:r>
              <a:rPr lang="fa-IR" sz="24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افزایش وزن شیرخوار 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خیس یا کثیف کردن تعداد 6-8 کهنه در 24 ساعت 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/>
            <a:r>
              <a:rPr lang="fa-IR" sz="24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هوشیار بودن و قدرت عضلانی مناسب و پوست شاداب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endParaRPr lang="en-US" sz="1800" dirty="0">
              <a:effectLst/>
              <a:latin typeface="Calibri" panose="020F0502020204030204" pitchFamily="34" charset="0"/>
              <a:ea typeface="Times New Roman"/>
              <a:cs typeface="Arial" panose="020B0604020202020204" pitchFamily="34" charset="0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7232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368F2C-1AB7-404B-BC83-9227CFC5B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8" name="تصویر 8">
            <a:extLst>
              <a:ext uri="{FF2B5EF4-FFF2-40B4-BE49-F238E27FC236}">
                <a16:creationId xmlns:a16="http://schemas.microsoft.com/office/drawing/2014/main" id="{59221788-0415-7241-93EC-4050FEA8755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8354" b="8354"/>
          <a:stretch/>
        </p:blipFill>
        <p:spPr/>
      </p:pic>
      <p:sp>
        <p:nvSpPr>
          <p:cNvPr id="3" name="نگهدارنده مکان متن 2">
            <a:extLst>
              <a:ext uri="{FF2B5EF4-FFF2-40B4-BE49-F238E27FC236}">
                <a16:creationId xmlns:a16="http://schemas.microsoft.com/office/drawing/2014/main" id="{9682C6A4-9428-174D-9895-8E8C995DA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Low"/>
            <a:r>
              <a:rPr lang="fa-IR" sz="4000" kern="1200" dirty="0">
                <a:solidFill>
                  <a:srgbClr val="1F3864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وضعیت صحیح شیردهی</a:t>
            </a:r>
            <a:endParaRPr lang="en-US" sz="4000" dirty="0">
              <a:effectLst/>
              <a:latin typeface="Times New Roman"/>
              <a:ea typeface="Times New Roman"/>
              <a:cs typeface="+mj-cs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76870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8735CB-8521-F146-A1EC-F94E95FA6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0366"/>
          </a:xfrm>
        </p:spPr>
        <p:txBody>
          <a:bodyPr>
            <a:normAutofit fontScale="90000"/>
          </a:bodyPr>
          <a:lstStyle/>
          <a:p>
            <a:endParaRPr lang="fa-IR" dirty="0"/>
          </a:p>
        </p:txBody>
      </p:sp>
      <p:sp>
        <p:nvSpPr>
          <p:cNvPr id="3" name="نگهدارنده مکان تصویر 2">
            <a:extLst>
              <a:ext uri="{FF2B5EF4-FFF2-40B4-BE49-F238E27FC236}">
                <a16:creationId xmlns:a16="http://schemas.microsoft.com/office/drawing/2014/main" id="{823C405A-3338-E44F-82BE-07DF3365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69233"/>
            <a:ext cx="10058400" cy="4865807"/>
          </a:xfrm>
        </p:spPr>
        <p:txBody>
          <a:bodyPr>
            <a:normAutofit/>
          </a:bodyPr>
          <a:lstStyle/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باید به نحوه ی در آغوش گرفتن شیرخوار و پستان گرفتن او بویژه در یکی دو هفته اول شیردهی ، توجه خاصی داشته باشید .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بدن شیر خوار روبروی مادر و در تماس نزدیک با بدن اوست.سرو بدنش در یک امتداد قرار دارد.صورتش روبروی پستان مادر و چانه اش به پستان چسبیده است .دهان کاملا باز است و لب تحتانی او کاملا به طرف خارج برگشته و اگر دیده شود قسمت کمی از هاله پستان در بالای لب فوقانی او مشاهده می شود و شاید در زیر لب تحتانی نشانه ای از هاله پستان دیده نشود. صدای بلعیدن شیر به خوبی شنیده می شود و همچنین مادر هنگام شیردادن احساس درد و ناراحتی نمی کند.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مادر درهنگام شیردهی باید و ضع و حالت خود را در جای راحت و مناسبی انتخاب کند که بتواند به راحتی شیرخوار را در آغوش بگیرد و به پستان بچسباند . </a:t>
            </a:r>
            <a:endParaRPr lang="en-US" sz="2400" dirty="0">
              <a:effectLst/>
              <a:latin typeface="Times New Roman"/>
              <a:ea typeface="Times New Roman"/>
              <a:cs typeface="+mj-cs"/>
            </a:endParaRPr>
          </a:p>
          <a:p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3786509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9B1A57-EBFB-1C41-A149-C4113F04B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2310"/>
            <a:ext cx="4754880" cy="1301539"/>
          </a:xfrm>
        </p:spPr>
        <p:txBody>
          <a:bodyPr>
            <a:normAutofit/>
          </a:bodyPr>
          <a:lstStyle/>
          <a:p>
            <a:pPr algn="ctr"/>
            <a:r>
              <a:rPr lang="fa-IR" sz="3600" kern="1200" dirty="0">
                <a:solidFill>
                  <a:srgbClr val="4472C4"/>
                </a:solidFill>
                <a:effectLst/>
                <a:latin typeface="Calibri Light" panose="020F0302020204030204" pitchFamily="34" charset="0"/>
                <a:ea typeface="Times New Roman"/>
                <a:cs typeface="+mj-cs"/>
              </a:rPr>
              <a:t>نحوه ی دوشیدن شیر</a:t>
            </a:r>
            <a:br>
              <a:rPr lang="en-US" sz="3600" dirty="0">
                <a:effectLst/>
                <a:latin typeface="Calibri" panose="020F0502020204030204" pitchFamily="34" charset="0"/>
                <a:ea typeface="Times New Roman"/>
                <a:cs typeface="+mj-cs"/>
              </a:rPr>
            </a:br>
            <a:endParaRPr lang="fa-IR" sz="3600" dirty="0">
              <a:cs typeface="+mj-cs"/>
            </a:endParaRPr>
          </a:p>
        </p:txBody>
      </p:sp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21C6687F-81E3-1643-A0F6-B4BA99C4D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573967"/>
            <a:ext cx="4754880" cy="4278193"/>
          </a:xfrm>
        </p:spPr>
        <p:txBody>
          <a:bodyPr>
            <a:normAutofit/>
          </a:bodyPr>
          <a:lstStyle/>
          <a:p>
            <a:pPr algn="justLow" rtl="1"/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نکات کلیدی دوشیدن شیر:</a:t>
            </a:r>
            <a:endParaRPr lang="en-US" sz="2000" dirty="0">
              <a:effectLst/>
              <a:latin typeface="Times New Roman"/>
              <a:ea typeface="Times New Roman"/>
              <a:cs typeface="+mj-cs"/>
            </a:endParaRPr>
          </a:p>
          <a:p>
            <a:pPr marL="457200" indent="-457200" algn="justLow" rtl="1">
              <a:buFont typeface="+mj-lt"/>
              <a:buAutoNum type="arabicPeriod"/>
            </a:pPr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به جریان انداختن شیر (از طریق آرام سازی ، ماساژ ، گرم کردن ، فکر کردن به شیرخوار و ...) </a:t>
            </a:r>
          </a:p>
          <a:p>
            <a:pPr marL="457200" indent="-457200" algn="justLow" rtl="1">
              <a:buFont typeface="+mj-lt"/>
              <a:buAutoNum type="arabicPeriod"/>
            </a:pPr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یافتن مجاری شیر (در لبه خارجی هاله یا با فاصله 4 سانتی متر از عقب نوک پستان) </a:t>
            </a:r>
          </a:p>
          <a:p>
            <a:pPr marL="457200" indent="-457200" algn="justLow" rtl="1">
              <a:buFont typeface="+mj-lt"/>
              <a:buAutoNum type="arabicPeriod"/>
            </a:pPr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فشردن پستان در محل غدد مجاری شیر</a:t>
            </a:r>
          </a:p>
          <a:p>
            <a:pPr marL="457200" indent="-457200" algn="justLow" rtl="1">
              <a:buFont typeface="+mj-lt"/>
              <a:buAutoNum type="arabicPeriod"/>
            </a:pPr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تکرار این کار در همه قسمت های پستان و پستان به پستان کردن 5-6 بار هر بار 2-5 دقیقه </a:t>
            </a:r>
            <a:endParaRPr lang="en-US" sz="2000" dirty="0">
              <a:effectLst/>
              <a:latin typeface="Times New Roman"/>
              <a:ea typeface="Times New Roman"/>
              <a:cs typeface="+mj-cs"/>
            </a:endParaRPr>
          </a:p>
          <a:p>
            <a:endParaRPr lang="fa-IR" dirty="0"/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BACFFE3C-2119-9749-80D7-F40B102850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4750" y="305614"/>
            <a:ext cx="5621694" cy="6246771"/>
          </a:xfrm>
        </p:spPr>
      </p:pic>
    </p:spTree>
    <p:extLst>
      <p:ext uri="{BB962C8B-B14F-4D97-AF65-F5344CB8AC3E}">
        <p14:creationId xmlns:p14="http://schemas.microsoft.com/office/powerpoint/2010/main" val="1355281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4A2161-227D-7340-B585-7180DE07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725" y="674558"/>
            <a:ext cx="4911029" cy="86943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2400" kern="1200" dirty="0"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نحوه ی نگهداری شیر دوشیده شده در منزل</a:t>
            </a:r>
            <a:br>
              <a:rPr lang="en-US" sz="2400" dirty="0">
                <a:effectLst/>
                <a:latin typeface="Times New Roman"/>
                <a:ea typeface="Times New Roman"/>
                <a:cs typeface="+mj-cs"/>
              </a:rPr>
            </a:br>
            <a:endParaRPr lang="fa-IR" sz="2400" dirty="0">
              <a:cs typeface="+mj-cs"/>
            </a:endParaRPr>
          </a:p>
        </p:txBody>
      </p:sp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3286EB55-11C6-5F40-81FC-5AB9A1B29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543988"/>
            <a:ext cx="4754880" cy="4308172"/>
          </a:xfrm>
        </p:spPr>
        <p:txBody>
          <a:bodyPr>
            <a:normAutofit lnSpcReduction="10000"/>
          </a:bodyPr>
          <a:lstStyle/>
          <a:p>
            <a:pPr algn="justLow"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در ظرفی از جنس شیشه یا پلاستیک سخت و شفاف دارای درب و قابل شستشو ذخیره سازی شیر انجام شود. 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شیر باید سریع مصرف شود و در صورت تمایل به ذخیره سازی یا نگهداری شیر برای شیرخوار در حرارت معمول اتاق (25 درجه) تا 4 ساعت ایده آل و تا 8 ساعت قابل قبول و در یخچال منزل (2-4 درجه) 3-5 روز . در جایخی تا دو هفته امکان پذیر می باشد .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algn="justLow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شیر دوشیده شده به وسیله ی فنجان و سرنگ و قطره چکان و لوله کمکی تغذیه و ... به شیرخوار خورانده می شود و لازم به ذکر است که قبل از خوراندن شیر به شیرخوار به وسیله تجهیزات گفته شده باید مادر یا فرد مراقب توسط کارشناس شیردهی آموزش ببیند.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marL="0" indent="0" rtl="1">
              <a:buNone/>
            </a:pPr>
            <a:endParaRPr lang="en-US" sz="1800" dirty="0">
              <a:effectLst/>
              <a:latin typeface="Calibri" panose="020F050202020403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F6A4A41D-B5D5-1A47-90C4-A7F1760ABF1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70638" y="232267"/>
            <a:ext cx="5621694" cy="6369016"/>
          </a:xfrm>
        </p:spPr>
      </p:pic>
    </p:spTree>
    <p:extLst>
      <p:ext uri="{BB962C8B-B14F-4D97-AF65-F5344CB8AC3E}">
        <p14:creationId xmlns:p14="http://schemas.microsoft.com/office/powerpoint/2010/main" val="799886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92AF0D-A7E1-6E4C-8DD1-87D60B25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509666"/>
            <a:ext cx="5029200" cy="644577"/>
          </a:xfrm>
        </p:spPr>
        <p:txBody>
          <a:bodyPr>
            <a:noAutofit/>
          </a:bodyPr>
          <a:lstStyle/>
          <a:p>
            <a:pPr algn="ctr" rtl="1"/>
            <a:r>
              <a:rPr lang="fa-IR" sz="2400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/>
                <a:cs typeface="+mj-cs"/>
              </a:rPr>
              <a:t>مضرات مصرف شیر مصنوعی (شیرخشک)</a:t>
            </a:r>
            <a:endParaRPr lang="en-US" sz="2400" dirty="0">
              <a:effectLst/>
              <a:latin typeface="Arial" panose="020B0604020202020204" pitchFamily="34" charset="0"/>
              <a:ea typeface="Times New Roman"/>
              <a:cs typeface="+mj-cs"/>
            </a:endParaRP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2B59F580-32BE-C347-9FBB-5944D7BEF21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7852" y="251313"/>
            <a:ext cx="5084298" cy="6355374"/>
          </a:xfrm>
        </p:spPr>
      </p:pic>
      <p:sp>
        <p:nvSpPr>
          <p:cNvPr id="4" name="نگهدارنده مکان محتوا 3">
            <a:extLst>
              <a:ext uri="{FF2B5EF4-FFF2-40B4-BE49-F238E27FC236}">
                <a16:creationId xmlns:a16="http://schemas.microsoft.com/office/drawing/2014/main" id="{DD395A53-A6B1-4740-8CD8-279482DB2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319" y="1349115"/>
            <a:ext cx="5029199" cy="4999219"/>
          </a:xfrm>
        </p:spPr>
        <p:txBody>
          <a:bodyPr>
            <a:normAutofit fontScale="25000" lnSpcReduction="20000"/>
          </a:bodyPr>
          <a:lstStyle/>
          <a:p>
            <a:pPr lvl="0" algn="justLow" rtl="1"/>
            <a:r>
              <a:rPr lang="fa-IR" sz="7200" dirty="0">
                <a:cs typeface="+mj-cs"/>
              </a:rPr>
              <a:t>‌</a:t>
            </a:r>
            <a:r>
              <a:rPr lang="fa-IR" sz="72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در تغذیه شیرخوار با شیر خشک احتمال ابتلا به بیماری های عفونی و چاقی و بیماری های قلبی و قندخون و ... در بزرگسالی بیشتر میشود .</a:t>
            </a:r>
          </a:p>
          <a:p>
            <a:pPr lvl="0" algn="justLow" rtl="1"/>
            <a:endParaRPr lang="en-US" sz="72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72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احتمال آلوده شدن شیرخشک در مراحل تهیه و خوراندن به شیرخوار و در نتیجه بیماری و رشد ناکافی شیرخوار وجود دارد.</a:t>
            </a:r>
            <a:br>
              <a:rPr lang="fa-IR" sz="7200" kern="1200" dirty="0">
                <a:solidFill>
                  <a:srgbClr val="FF0000"/>
                </a:solidFill>
                <a:effectLst/>
                <a:latin typeface="Trebuchet MS"/>
                <a:ea typeface="Times New Roman"/>
                <a:cs typeface="+mj-cs"/>
              </a:rPr>
            </a:br>
            <a:endParaRPr lang="en-US" sz="72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72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کودک شیرمادرخوار به علت داشتن تماس پوست با پوست و تغذیه مستقیم از پستان و بهره مندی از شیرمادر از بهره هوشی بالا و تکامل جسمی و روانی و رشد اجتماعی مطلوب تری نسبت به کودک شیر خشکی برخوردار است.</a:t>
            </a:r>
          </a:p>
          <a:p>
            <a:pPr lvl="0" algn="justLow" rtl="1"/>
            <a:endParaRPr lang="en-US" sz="72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72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محرومیت مادر از فواید شیردهی</a:t>
            </a:r>
          </a:p>
          <a:p>
            <a:pPr lvl="0" algn="justLow" rtl="1"/>
            <a:endParaRPr lang="en-US" sz="72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72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هزینه گزاف خرید شیرخشک</a:t>
            </a:r>
            <a:endParaRPr lang="en-US" sz="7200" dirty="0">
              <a:effectLst/>
              <a:latin typeface="Times New Roman"/>
              <a:ea typeface="Times New Roman"/>
              <a:cs typeface="+mj-cs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88447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36450D-9AA2-7444-8C7D-212649E1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D29E4243-2ED9-A441-B4A5-102509415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931920"/>
          </a:xfrm>
        </p:spPr>
        <p:txBody>
          <a:bodyPr>
            <a:normAutofit/>
          </a:bodyPr>
          <a:lstStyle/>
          <a:p>
            <a:pPr algn="ctr"/>
            <a:r>
              <a:rPr lang="fa-IR" sz="2000" dirty="0">
                <a:solidFill>
                  <a:schemeClr val="accent1">
                    <a:lumMod val="50000"/>
                  </a:schemeClr>
                </a:solidFill>
              </a:rPr>
              <a:t>درصورت داشتن هرگونه مشکل در شیردهی از مراکز بهداشتی و بیمارستان محل زندگیتان و مراکز مشاوره شیردهی شهرستان خود کمک بگیرید و یا با خطوط تلفن مراکز مشاوره تماس بگیرید.</a:t>
            </a:r>
          </a:p>
          <a:p>
            <a:pPr marL="0" indent="0">
              <a:buNone/>
            </a:pPr>
            <a:endParaRPr lang="fa-IR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br>
              <a:rPr lang="fa-IR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a-IR" sz="2000" dirty="0">
                <a:solidFill>
                  <a:schemeClr val="accent1">
                    <a:lumMod val="50000"/>
                  </a:schemeClr>
                </a:solidFill>
              </a:rPr>
              <a:t>آدرس مرکز مشاوره شیردهی شهرستان رودان:</a:t>
            </a:r>
          </a:p>
          <a:p>
            <a:pPr algn="ctr"/>
            <a:r>
              <a:rPr lang="fa-IR" sz="2000" dirty="0">
                <a:solidFill>
                  <a:schemeClr val="accent1">
                    <a:lumMod val="50000"/>
                  </a:schemeClr>
                </a:solidFill>
              </a:rPr>
              <a:t> بلوار ولایت – جنب بیمارستان امام علی (ع) – کلینیک بیمارستان امام علی (ع) – طبقه همکف کلینیک شیرمادر – کارشناس مربوطه خانم قدسی</a:t>
            </a:r>
            <a:br>
              <a:rPr lang="fa-IR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a-IR" sz="2000" dirty="0">
                <a:solidFill>
                  <a:schemeClr val="accent1">
                    <a:lumMod val="50000"/>
                  </a:schemeClr>
                </a:solidFill>
              </a:rPr>
              <a:t>تلفن : 07642882096 – داخلی 216</a:t>
            </a:r>
          </a:p>
        </p:txBody>
      </p:sp>
    </p:spTree>
    <p:extLst>
      <p:ext uri="{BB962C8B-B14F-4D97-AF65-F5344CB8AC3E}">
        <p14:creationId xmlns:p14="http://schemas.microsoft.com/office/powerpoint/2010/main" val="112520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0D6BBB-E33F-9447-93BB-4BF9F990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0" y="959370"/>
            <a:ext cx="2432304" cy="88442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bg2"/>
                </a:solidFill>
              </a:rPr>
              <a:t>KMC</a:t>
            </a:r>
            <a:endParaRPr lang="fa-IR" sz="3600" dirty="0">
              <a:solidFill>
                <a:schemeClr val="bg2"/>
              </a:solidFill>
            </a:endParaRP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3E68185B-3E71-EC43-915C-814425D6ACA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20078" b="20078"/>
          <a:stretch/>
        </p:blipFill>
        <p:spPr/>
      </p:pic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4E35689D-A933-004F-A291-B62910A4E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justLow"/>
            <a:r>
              <a:rPr lang="fa-IR" sz="3200" dirty="0">
                <a:solidFill>
                  <a:schemeClr val="tx1"/>
                </a:solidFill>
              </a:rPr>
              <a:t>مادر عزیز از تماس پوست با پوست با نوزادت غافل نشو</a:t>
            </a:r>
            <a:r>
              <a:rPr lang="en-US" sz="3200" dirty="0">
                <a:solidFill>
                  <a:schemeClr val="tx1"/>
                </a:solidFill>
              </a:rPr>
              <a:t>! </a:t>
            </a:r>
            <a:endParaRPr lang="fa-I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05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47F8BA-24B0-8049-B81D-59C026E24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4716" y="642594"/>
            <a:ext cx="4548366" cy="1460526"/>
          </a:xfrm>
        </p:spPr>
        <p:txBody>
          <a:bodyPr>
            <a:normAutofit/>
          </a:bodyPr>
          <a:lstStyle/>
          <a:p>
            <a:pPr algn="r"/>
            <a:r>
              <a:rPr lang="fa-IR" sz="3200"/>
              <a:t>مزایای تماس پوست با پوست مادر و نوزاد:</a:t>
            </a:r>
            <a:br>
              <a:rPr lang="fa-IR" sz="3200"/>
            </a:br>
            <a:endParaRPr lang="fa-IR" sz="3200"/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94B12BF7-7660-2044-9B46-6DFF6CF61E7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10800000" flipV="1">
            <a:off x="181251" y="224402"/>
            <a:ext cx="6552650" cy="6409196"/>
          </a:xfrm>
        </p:spPr>
      </p:pic>
      <p:sp>
        <p:nvSpPr>
          <p:cNvPr id="4" name="نگهدارنده مکان محتوا 3">
            <a:extLst>
              <a:ext uri="{FF2B5EF4-FFF2-40B4-BE49-F238E27FC236}">
                <a16:creationId xmlns:a16="http://schemas.microsoft.com/office/drawing/2014/main" id="{E50763EC-75DB-DD4D-8143-416CBB7CD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5292762" cy="374904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endParaRPr lang="fa-IR" dirty="0"/>
          </a:p>
          <a:p>
            <a:r>
              <a:rPr lang="fa-IR" dirty="0"/>
              <a:t>کاهش خونریزی پس از زایمان</a:t>
            </a:r>
          </a:p>
          <a:p>
            <a:r>
              <a:rPr lang="fa-IR" dirty="0"/>
              <a:t>کاهش ابتلا به افسردگی پس از زایمان مادر </a:t>
            </a:r>
          </a:p>
          <a:p>
            <a:r>
              <a:rPr lang="fa-IR" dirty="0"/>
              <a:t>پیوند عاطفی مادر و نوزاد </a:t>
            </a:r>
          </a:p>
          <a:p>
            <a:r>
              <a:rPr lang="fa-IR" dirty="0"/>
              <a:t>شروع موفقیت آمیز شیردهی </a:t>
            </a:r>
          </a:p>
          <a:p>
            <a:r>
              <a:rPr lang="fa-IR" dirty="0"/>
              <a:t>برقراری جریان شیر </a:t>
            </a:r>
          </a:p>
          <a:p>
            <a:r>
              <a:rPr lang="fa-IR" dirty="0"/>
              <a:t>وزن گیری مناسب نوزاد</a:t>
            </a:r>
          </a:p>
          <a:p>
            <a:r>
              <a:rPr lang="fa-IR" dirty="0"/>
              <a:t>تنظیم دمای بدن و تنفس و ضربان قلب نوزاد </a:t>
            </a:r>
          </a:p>
          <a:p>
            <a:r>
              <a:rPr lang="fa-IR" dirty="0"/>
              <a:t>تقویت سیستم ایمنی نوزاد </a:t>
            </a:r>
          </a:p>
          <a:p>
            <a:r>
              <a:rPr lang="fa-IR" dirty="0"/>
              <a:t>آرامش بیشتر شیرخوار و کاهش بیقراری</a:t>
            </a:r>
          </a:p>
        </p:txBody>
      </p:sp>
    </p:spTree>
    <p:extLst>
      <p:ext uri="{BB962C8B-B14F-4D97-AF65-F5344CB8AC3E}">
        <p14:creationId xmlns:p14="http://schemas.microsoft.com/office/powerpoint/2010/main" val="41921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A76B81-19B0-E249-99BA-C1E63A88D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15" y="471449"/>
            <a:ext cx="5822985" cy="1802325"/>
          </a:xfrm>
        </p:spPr>
        <p:txBody>
          <a:bodyPr/>
          <a:lstStyle/>
          <a:p>
            <a:pPr algn="ctr"/>
            <a:r>
              <a:rPr lang="fa-IR"/>
              <a:t>هم اتاقی مادر و نوزاد</a:t>
            </a: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6CD73255-E649-D845-8E9B-5ABA3F2E6DF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32028" y="265629"/>
            <a:ext cx="5686957" cy="6326741"/>
          </a:xfrm>
        </p:spPr>
      </p:pic>
      <p:sp>
        <p:nvSpPr>
          <p:cNvPr id="7" name="نگهدارنده مکان محتوا 6">
            <a:extLst>
              <a:ext uri="{FF2B5EF4-FFF2-40B4-BE49-F238E27FC236}">
                <a16:creationId xmlns:a16="http://schemas.microsoft.com/office/drawing/2014/main" id="{0501D8D0-9995-9949-9836-83031A8D8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120" y="2567166"/>
            <a:ext cx="4966773" cy="3255054"/>
          </a:xfrm>
        </p:spPr>
        <p:txBody>
          <a:bodyPr/>
          <a:lstStyle/>
          <a:p>
            <a:pPr algn="justLow"/>
            <a:r>
              <a:rPr lang="fa-IR" dirty="0"/>
              <a:t>هم اتاقی بودن مادر و نوزاد بسیار مهم است بدین ترتیب که اگر مادر و نوزاد به صورت جداگانه از هم مراقبت شوند ، تعداد دفعات شیردهی و میزان تولید شیر کاهش یافته و تداوم شیردهی با شکست مواجه می شود در صورتی که با هم اتاقی بودن مادر و نوزاد ، مادر میتواند ناظر بر مراقبت از نوزاد باشد و دفعات تماس پوست با پوست و احتمال موفقیت شیردهی افزایش می یابد .</a:t>
            </a:r>
          </a:p>
        </p:txBody>
      </p:sp>
    </p:spTree>
    <p:extLst>
      <p:ext uri="{BB962C8B-B14F-4D97-AF65-F5344CB8AC3E}">
        <p14:creationId xmlns:p14="http://schemas.microsoft.com/office/powerpoint/2010/main" val="418140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EAA7AE-0636-7744-A753-F289F721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تغذیه با شیر مادر</a:t>
            </a:r>
          </a:p>
        </p:txBody>
      </p:sp>
      <p:sp>
        <p:nvSpPr>
          <p:cNvPr id="4" name="نگهدارنده مکان متن 3">
            <a:extLst>
              <a:ext uri="{FF2B5EF4-FFF2-40B4-BE49-F238E27FC236}">
                <a16:creationId xmlns:a16="http://schemas.microsoft.com/office/drawing/2014/main" id="{1562D5A5-7968-1C4A-843D-9FBB25EE2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1792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6C24BF-42F6-FC48-BFA1-790171DC4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/>
          <a:lstStyle/>
          <a:p>
            <a:r>
              <a:rPr lang="fa-IR" sz="1800" b="1" kern="1200" dirty="0">
                <a:solidFill>
                  <a:srgbClr val="4472C4"/>
                </a:solidFill>
                <a:effectLst/>
                <a:latin typeface="Calibri Light" panose="020F0302020204030204" pitchFamily="34" charset="0"/>
                <a:ea typeface="Times New Roman"/>
                <a:cs typeface="Arial" panose="020B0604020202020204" pitchFamily="34" charset="0"/>
              </a:rPr>
              <a:t>اهمیت تغذیه انحصاری با شیر مادر</a:t>
            </a:r>
            <a:endParaRPr lang="fa-IR" dirty="0"/>
          </a:p>
        </p:txBody>
      </p:sp>
      <p:pic>
        <p:nvPicPr>
          <p:cNvPr id="6" name="تصویر 6">
            <a:extLst>
              <a:ext uri="{FF2B5EF4-FFF2-40B4-BE49-F238E27FC236}">
                <a16:creationId xmlns:a16="http://schemas.microsoft.com/office/drawing/2014/main" id="{A97F326C-50E1-F341-B5D7-84074CE921B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65289" y="221772"/>
            <a:ext cx="4912904" cy="6414455"/>
          </a:xfrm>
        </p:spPr>
      </p:pic>
      <p:sp>
        <p:nvSpPr>
          <p:cNvPr id="3" name="نگهدارنده مکان متن 2">
            <a:extLst>
              <a:ext uri="{FF2B5EF4-FFF2-40B4-BE49-F238E27FC236}">
                <a16:creationId xmlns:a16="http://schemas.microsoft.com/office/drawing/2014/main" id="{26E3D687-A125-B04B-8C2F-FBEAA3175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4747" y="2665451"/>
            <a:ext cx="4754880" cy="3749040"/>
          </a:xfrm>
        </p:spPr>
        <p:txBody>
          <a:bodyPr>
            <a:normAutofit/>
          </a:bodyPr>
          <a:lstStyle/>
          <a:p>
            <a:pPr algn="justLow"/>
            <a:r>
              <a:rPr lang="fa-IR" sz="20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تغذیه انحصاری با شیر مادر به معنای تغذیه شیرخوار فقط با شیر مادر تا پایان 6 ماهگی بدون خوراندن آب یا هیچ ماده غذایی دیگر به شیرخوار می باشد .دادن هر ماده غذایی به جر شیر مادر احتمال ایجاد بیماری های گوارشی و کبدی یا حتی مرگ شیرخوار را به دنبال دارد.</a:t>
            </a:r>
            <a:endParaRPr lang="fa-IR" sz="2000" dirty="0">
              <a:cs typeface="+mj-cs"/>
            </a:endParaRPr>
          </a:p>
        </p:txBody>
      </p:sp>
      <p:sp>
        <p:nvSpPr>
          <p:cNvPr id="8" name="کادر متن 7">
            <a:extLst>
              <a:ext uri="{FF2B5EF4-FFF2-40B4-BE49-F238E27FC236}">
                <a16:creationId xmlns:a16="http://schemas.microsoft.com/office/drawing/2014/main" id="{0FD33A86-DE52-7949-8522-DFE1D14E0E62}"/>
              </a:ext>
            </a:extLst>
          </p:cNvPr>
          <p:cNvSpPr txBox="1"/>
          <p:nvPr/>
        </p:nvSpPr>
        <p:spPr>
          <a:xfrm>
            <a:off x="5929348" y="1109703"/>
            <a:ext cx="5465677" cy="590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fa-IR" sz="3200" kern="1200" dirty="0">
                <a:solidFill>
                  <a:srgbClr val="4472C4"/>
                </a:solidFill>
                <a:effectLst/>
                <a:latin typeface="Calibri Light" panose="020F0302020204030204" pitchFamily="34" charset="0"/>
                <a:ea typeface="Times New Roman"/>
                <a:cs typeface="+mj-cs"/>
              </a:rPr>
              <a:t>تغذیه انحصاری با شیر مادر</a:t>
            </a:r>
            <a:endParaRPr lang="en-US" sz="3200" dirty="0">
              <a:effectLst/>
              <a:latin typeface="Calibri" panose="020F0502020204030204" pitchFamily="34" charset="0"/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6597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22A72-FC7E-DE40-9A22-028F083E3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50" y="1030779"/>
            <a:ext cx="5174869" cy="1435587"/>
          </a:xfrm>
        </p:spPr>
        <p:txBody>
          <a:bodyPr>
            <a:normAutofit/>
          </a:bodyPr>
          <a:lstStyle/>
          <a:p>
            <a:pPr algn="ctr"/>
            <a:r>
              <a:rPr lang="fa-IR" sz="3600" kern="1200" dirty="0"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مزایای شیردهی برای مادران</a:t>
            </a:r>
            <a:endParaRPr lang="fa-IR" sz="3600" dirty="0">
              <a:cs typeface="+mj-cs"/>
            </a:endParaRP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9B1C20A1-D0F5-B244-ADED-4819FA348F0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347617" y="280682"/>
            <a:ext cx="5608041" cy="6296635"/>
          </a:xfrm>
        </p:spPr>
      </p:pic>
      <p:sp>
        <p:nvSpPr>
          <p:cNvPr id="4" name="نگهدارنده مکان محتوا 3">
            <a:extLst>
              <a:ext uri="{FF2B5EF4-FFF2-40B4-BE49-F238E27FC236}">
                <a16:creationId xmlns:a16="http://schemas.microsoft.com/office/drawing/2014/main" id="{C227B253-1231-C244-BF58-3C8AEC19B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432" y="2466366"/>
            <a:ext cx="4754880" cy="3749040"/>
          </a:xfrm>
        </p:spPr>
        <p:txBody>
          <a:bodyPr/>
          <a:lstStyle/>
          <a:p>
            <a:pPr rtl="1"/>
            <a:endParaRPr lang="en-US" sz="1800" dirty="0">
              <a:effectLst/>
              <a:latin typeface="Times New Roman"/>
              <a:ea typeface="Times New Roman"/>
              <a:cs typeface="Times New Roman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شیردهی برای مادران مزایای فراوانی دارد از جمله: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پیشگیری از کم خونی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پیشگیری از سرطان پستان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پیشگیری از شکستگی گردن استخوان ران در سنین کهولت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تاخیر در شروع قاعدگی و بارداری مجدد پس از زایمان در برخی موارد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pPr rtl="1"/>
            <a:r>
              <a:rPr lang="fa-I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کاهش زودتر وزن اضافی دوران بارداری </a:t>
            </a:r>
            <a:endParaRPr lang="en-US" sz="1800" dirty="0">
              <a:effectLst/>
              <a:latin typeface="Times New Roman"/>
              <a:ea typeface="Times New Roman"/>
              <a:cs typeface="+mj-cs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1322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D0E1F9-6B33-F44C-91A8-E4F89B9B9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fa-IR" sz="4400" kern="120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/>
                <a:cs typeface="+mj-cs"/>
              </a:rPr>
              <a:t>فواید تغذیه با شیر مادر</a:t>
            </a:r>
            <a:br>
              <a:rPr lang="en-US" sz="4400" dirty="0">
                <a:effectLst/>
                <a:latin typeface="Calibri" panose="020F0502020204030204" pitchFamily="34" charset="0"/>
                <a:ea typeface="Times New Roman"/>
                <a:cs typeface="+mj-cs"/>
              </a:rPr>
            </a:br>
            <a:endParaRPr lang="fa-IR" sz="4400" dirty="0">
              <a:cs typeface="+mj-cs"/>
            </a:endParaRPr>
          </a:p>
        </p:txBody>
      </p:sp>
      <p:sp>
        <p:nvSpPr>
          <p:cNvPr id="3" name="نگهدارنده مکان محتوا 2">
            <a:extLst>
              <a:ext uri="{FF2B5EF4-FFF2-40B4-BE49-F238E27FC236}">
                <a16:creationId xmlns:a16="http://schemas.microsoft.com/office/drawing/2014/main" id="{6B43F53D-4E59-F345-A4D3-F33AC31C1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59" y="1757477"/>
            <a:ext cx="10058400" cy="4342598"/>
          </a:xfrm>
        </p:spPr>
        <p:txBody>
          <a:bodyPr>
            <a:normAutofit fontScale="85000" lnSpcReduction="20000"/>
          </a:bodyPr>
          <a:lstStyle/>
          <a:p>
            <a:pPr lvl="0"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تغذیه با شیر مادر بهترین غذا برای شیرخواران است و بهترین الگوی رشد و تکامل را برای شیرخوار فراهم می کند.</a:t>
            </a:r>
            <a:endParaRPr lang="en-US" sz="26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شیرمادر یک مایع بی نظیر است و زنده است که شیرخوار را در مقابل بیماری های عفونی ومرگ ومیر ناشی از آن و چاقی و بیماری های مزمن مثل دیابت و بیماری های قلبی و عروقی و فشارخون و سرطان ها و ...در بزرگسالی محافظت میکند .</a:t>
            </a:r>
            <a:endParaRPr lang="en-US" sz="26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تغذیه با شیر مادر به رشد و تکامل فک و صورت کمک می کند و از پوسیدگی دندان پیشگیری می کند . امکان تکلم بهتر و هوش بالاتر و کسب مهارت تکاملی و تحصیلی بهتر در آینده را فراهم می کند.</a:t>
            </a:r>
            <a:endParaRPr lang="en-US" sz="26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تغذیه با شیر مادر روابط عاطفی مادر و شیرخوار را مستحکم تر می کند .</a:t>
            </a:r>
            <a:endParaRPr lang="en-US" sz="2600" dirty="0">
              <a:effectLst/>
              <a:latin typeface="Times New Roman"/>
              <a:ea typeface="Times New Roman"/>
              <a:cs typeface="+mj-cs"/>
            </a:endParaRPr>
          </a:p>
          <a:p>
            <a:pPr lvl="0"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بعلاوه شیر مادر همیشه و همه جا در دسترس است و نیازی به خریدن و آماده کردن و تجهیزات ندارد.</a:t>
            </a:r>
            <a:endParaRPr lang="en-US" sz="26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2600" kern="1200" dirty="0">
                <a:solidFill>
                  <a:srgbClr val="40404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با بالاتر رفتن احتمال بیماری در شیرخواری که با شیرمادر تغذیه نمی شود ، هزینه های بیشتر درمان به خانواده تحمیل می شود.</a:t>
            </a:r>
            <a:endParaRPr lang="en-US" sz="2600" dirty="0">
              <a:effectLst/>
              <a:latin typeface="Calibri" panose="020F0502020204030204" pitchFamily="34" charset="0"/>
              <a:ea typeface="Times New Roman"/>
              <a:cs typeface="+mj-cs"/>
            </a:endParaRP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55536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AAFF9C-B1D4-7B4C-9813-E5E638847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2586" y="488985"/>
            <a:ext cx="4754881" cy="995042"/>
          </a:xfrm>
        </p:spPr>
        <p:txBody>
          <a:bodyPr>
            <a:normAutofit/>
          </a:bodyPr>
          <a:lstStyle/>
          <a:p>
            <a:pPr algn="ctr"/>
            <a:r>
              <a:rPr lang="fa-IR" sz="2800" kern="1200" dirty="0">
                <a:solidFill>
                  <a:srgbClr val="2F5496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تغذیه بر اساس میل و تقاضا</a:t>
            </a:r>
            <a:endParaRPr lang="fa-IR" sz="2800" dirty="0">
              <a:cs typeface="+mj-cs"/>
            </a:endParaRPr>
          </a:p>
        </p:txBody>
      </p:sp>
      <p:pic>
        <p:nvPicPr>
          <p:cNvPr id="5" name="تصویر 5">
            <a:extLst>
              <a:ext uri="{FF2B5EF4-FFF2-40B4-BE49-F238E27FC236}">
                <a16:creationId xmlns:a16="http://schemas.microsoft.com/office/drawing/2014/main" id="{E2F05D0C-33D4-9C47-9A13-4E87CB64136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5564" y="293390"/>
            <a:ext cx="5606117" cy="6271219"/>
          </a:xfrm>
        </p:spPr>
      </p:pic>
      <p:sp>
        <p:nvSpPr>
          <p:cNvPr id="4" name="نگهدارنده مکان محتوا 3">
            <a:extLst>
              <a:ext uri="{FF2B5EF4-FFF2-40B4-BE49-F238E27FC236}">
                <a16:creationId xmlns:a16="http://schemas.microsoft.com/office/drawing/2014/main" id="{82A7AD46-735D-F24F-82DC-7298E629E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320" y="1379095"/>
            <a:ext cx="5172106" cy="4989920"/>
          </a:xfrm>
        </p:spPr>
        <p:txBody>
          <a:bodyPr>
            <a:normAutofit/>
          </a:bodyPr>
          <a:lstStyle/>
          <a:p>
            <a:pPr algn="justLow" rtl="1"/>
            <a:r>
              <a:rPr lang="fa-IR" sz="19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شیرخوار را باید برحسب میل و تقاضایش (گرسنگی و سیری) و بطور مکرر شیر بدهید و از تنطیم برحسب ساعت پرهیز نمایید. </a:t>
            </a:r>
            <a:endParaRPr lang="en-US" sz="19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19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معمولا شیرخواران 20-30 دقیقه را صرف علایمی می کنند که نشان می دهند آماده شیرخوردن هستند و با حرکاتی نشان می دهند که بیدار هستند. این علایم عبارتند از : حرکت کره چشم، بهم زدن پلک ها ، حرکت دهان و انگشتان ، دست یا هر چیزی را به دهان می برند . وقتی شیرخوار این علایم را نشان می دهد ، اجازه ندهید گریه کند و برافروخته شود.</a:t>
            </a:r>
            <a:endParaRPr lang="en-US" sz="1900" dirty="0">
              <a:effectLst/>
              <a:latin typeface="Times New Roman"/>
              <a:ea typeface="Times New Roman"/>
              <a:cs typeface="+mj-cs"/>
            </a:endParaRPr>
          </a:p>
          <a:p>
            <a:pPr algn="justLow" rtl="1"/>
            <a:r>
              <a:rPr lang="fa-IR" sz="19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+mj-cs"/>
              </a:rPr>
              <a:t>علایم سیری عبارتند از: کاهش دفعات مکیدن، توقف بلع ، توقف بیشتر بین دفعات مکیدن، رفع علایم گرسنگی ، افزایش مکیدن های غیرتغذیه ای ، رها کردن پستان و ریلکس (شل شدن) شدن و به خواب  رفتن.</a:t>
            </a:r>
            <a:endParaRPr lang="en-US" sz="1900" dirty="0">
              <a:effectLst/>
              <a:latin typeface="Calibri" panose="020F0502020204030204" pitchFamily="34" charset="0"/>
              <a:ea typeface="Times New Roman"/>
              <a:cs typeface="+mj-cs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2007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صابون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1236</Words>
  <Application>Microsoft Office PowerPoint</Application>
  <PresentationFormat>Widescreen</PresentationFormat>
  <Paragraphs>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Garamond</vt:lpstr>
      <vt:lpstr>Times New Roman</vt:lpstr>
      <vt:lpstr>Trebuchet MS</vt:lpstr>
      <vt:lpstr>صابون</vt:lpstr>
      <vt:lpstr>بسم الله</vt:lpstr>
      <vt:lpstr>KMC</vt:lpstr>
      <vt:lpstr>مزایای تماس پوست با پوست مادر و نوزاد: </vt:lpstr>
      <vt:lpstr>هم اتاقی مادر و نوزاد</vt:lpstr>
      <vt:lpstr>تغذیه با شیر مادر</vt:lpstr>
      <vt:lpstr>اهمیت تغذیه انحصاری با شیر مادر</vt:lpstr>
      <vt:lpstr>مزایای شیردهی برای مادران</vt:lpstr>
      <vt:lpstr>فواید تغذیه با شیر مادر </vt:lpstr>
      <vt:lpstr>تغذیه بر اساس میل و تقاضا</vt:lpstr>
      <vt:lpstr>PowerPoint Presentation</vt:lpstr>
      <vt:lpstr>PowerPoint Presentation</vt:lpstr>
      <vt:lpstr>PowerPoint Presentation</vt:lpstr>
      <vt:lpstr>نحوه ی دوشیدن شیر </vt:lpstr>
      <vt:lpstr>نحوه ی نگهداری شیر دوشیده شده در منزل </vt:lpstr>
      <vt:lpstr>مضرات مصرف شیر مصنوعی (شیرخشک)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</dc:title>
  <dc:creator>کاربر ناشناخته</dc:creator>
  <cp:lastModifiedBy>DomainUser</cp:lastModifiedBy>
  <cp:revision>3</cp:revision>
  <dcterms:created xsi:type="dcterms:W3CDTF">2025-03-01T10:39:56Z</dcterms:created>
  <dcterms:modified xsi:type="dcterms:W3CDTF">2025-03-03T08:35:57Z</dcterms:modified>
</cp:coreProperties>
</file>